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4" r:id="rId4"/>
    <p:sldId id="259" r:id="rId5"/>
    <p:sldId id="258" r:id="rId6"/>
    <p:sldId id="257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EC88217-523D-4B2D-BA38-8DBCEBF70172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8427D0-274F-410C-81DA-FF9A2AC1DC1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Więzi w związku.  Doświadczenia i narracje małżeńskie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Dr Sabina Zalewska</a:t>
            </a:r>
          </a:p>
          <a:p>
            <a:r>
              <a:rPr lang="pl-PL" dirty="0" smtClean="0"/>
              <a:t>Uniwersytet Kardynała Stefana Wyszyńskiego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67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Małżeństwo jako proces a samotność i osamotnienie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46" y="2119313"/>
            <a:ext cx="526467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Więzi </a:t>
            </a:r>
            <a:r>
              <a:rPr lang="pl-PL" dirty="0"/>
              <a:t>w </a:t>
            </a:r>
            <a:r>
              <a:rPr lang="pl-PL" dirty="0" smtClean="0"/>
              <a:t>związku wg. Józefa Szopińskiego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>
                <a:latin typeface="+mj-lt"/>
              </a:rPr>
              <a:t>Według </a:t>
            </a:r>
            <a:r>
              <a:rPr lang="pl-PL" dirty="0">
                <a:latin typeface="+mj-lt"/>
              </a:rPr>
              <a:t>niego, tworzenie się więzi w małżeństwie odbywa się poprzez dynamiczny kontakt osobowy na trzech płaszczyznach: </a:t>
            </a:r>
            <a:endParaRPr lang="pl-PL" dirty="0" smtClean="0">
              <a:latin typeface="+mj-lt"/>
            </a:endParaRPr>
          </a:p>
          <a:p>
            <a:r>
              <a:rPr lang="pl-PL" b="1" dirty="0" smtClean="0">
                <a:latin typeface="+mj-lt"/>
              </a:rPr>
              <a:t>Emocjonalnej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- pozostających w sprzężeniu zwrotnym, prowadzącym do rozwoju </a:t>
            </a:r>
            <a:r>
              <a:rPr lang="pl-PL" dirty="0" smtClean="0">
                <a:latin typeface="+mj-lt"/>
              </a:rPr>
              <a:t>współodczuwania </a:t>
            </a:r>
          </a:p>
          <a:p>
            <a:r>
              <a:rPr lang="pl-PL" b="1" dirty="0" smtClean="0">
                <a:latin typeface="+mj-lt"/>
              </a:rPr>
              <a:t>Poznawczej </a:t>
            </a:r>
            <a:r>
              <a:rPr lang="pl-PL" dirty="0" smtClean="0">
                <a:latin typeface="+mj-lt"/>
              </a:rPr>
              <a:t>-  pozostających </a:t>
            </a:r>
            <a:r>
              <a:rPr lang="pl-PL" dirty="0">
                <a:latin typeface="+mj-lt"/>
              </a:rPr>
              <a:t>w sprzężeniu zwrotnym, prowadzącym do rozwoju </a:t>
            </a:r>
            <a:r>
              <a:rPr lang="pl-PL" dirty="0" smtClean="0">
                <a:latin typeface="+mj-lt"/>
              </a:rPr>
              <a:t>współrozumienia</a:t>
            </a:r>
          </a:p>
          <a:p>
            <a:r>
              <a:rPr lang="pl-PL" b="1" dirty="0" smtClean="0">
                <a:latin typeface="+mj-lt"/>
              </a:rPr>
              <a:t>Dążeniowej</a:t>
            </a:r>
            <a:r>
              <a:rPr lang="pl-PL" dirty="0" smtClean="0">
                <a:latin typeface="+mj-lt"/>
              </a:rPr>
              <a:t> - pozostających </a:t>
            </a:r>
            <a:r>
              <a:rPr lang="pl-PL" dirty="0">
                <a:latin typeface="+mj-lt"/>
              </a:rPr>
              <a:t>w sprzężeniu zwrotnym, prowadzącym do rozwoju </a:t>
            </a:r>
            <a:r>
              <a:rPr lang="pl-PL" dirty="0" smtClean="0">
                <a:latin typeface="+mj-lt"/>
              </a:rPr>
              <a:t>współdziałania</a:t>
            </a:r>
            <a:endParaRPr lang="pl-PL" dirty="0">
              <a:latin typeface="+mj-lt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00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Badania własne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392488"/>
          </a:xfrm>
        </p:spPr>
        <p:txBody>
          <a:bodyPr>
            <a:noAutofit/>
          </a:bodyPr>
          <a:lstStyle/>
          <a:p>
            <a:r>
              <a:rPr lang="pl-PL" sz="1800" dirty="0">
                <a:latin typeface="+mj-lt"/>
              </a:rPr>
              <a:t>Badania były przeprowadzone na przełomie lat 2009-2013. </a:t>
            </a:r>
          </a:p>
          <a:p>
            <a:r>
              <a:rPr lang="pl-PL" sz="1800" dirty="0">
                <a:latin typeface="+mj-lt"/>
              </a:rPr>
              <a:t>Pierwsza grupa badana, z którą miałam bezpośredni kontakt, to osoby, które zgłosiły się do Katolickiego Ośrodka Pomocy Psychologiczno-Pastoralnej  Poradnia </a:t>
            </a:r>
            <a:r>
              <a:rPr lang="pl-PL" sz="1800" dirty="0" err="1">
                <a:latin typeface="+mj-lt"/>
              </a:rPr>
              <a:t>Dewajtis</a:t>
            </a:r>
            <a:r>
              <a:rPr lang="pl-PL" sz="1800" dirty="0">
                <a:latin typeface="+mj-lt"/>
              </a:rPr>
              <a:t>  lub wzięły udział w warsztatach dla małżeństw prowadzonych przeze mnie w ramach działalności poradni.  </a:t>
            </a:r>
          </a:p>
          <a:p>
            <a:r>
              <a:rPr lang="pl-PL" sz="1800" dirty="0">
                <a:latin typeface="+mj-lt"/>
              </a:rPr>
              <a:t>Osoby do badania były celowo wybrane ze wszystkich osób zgłaszających się do mnie do poradni lub uczestniczących w warsztatach. Do poradni zgłaszali się ludzie z </a:t>
            </a:r>
            <a:r>
              <a:rPr lang="pl-PL" sz="1800" dirty="0" smtClean="0">
                <a:latin typeface="+mj-lt"/>
              </a:rPr>
              <a:t>problemami w </a:t>
            </a:r>
            <a:r>
              <a:rPr lang="pl-PL" sz="1800" dirty="0">
                <a:latin typeface="+mj-lt"/>
              </a:rPr>
              <a:t>relacjach małżeńskich. </a:t>
            </a:r>
          </a:p>
          <a:p>
            <a:r>
              <a:rPr lang="pl-PL" sz="1800" dirty="0">
                <a:latin typeface="+mj-lt"/>
              </a:rPr>
              <a:t>Z całej grupy zgodziło się w badaniach wziąć udział  </a:t>
            </a:r>
            <a:r>
              <a:rPr lang="pl-PL" sz="1800" dirty="0" smtClean="0">
                <a:latin typeface="+mj-lt"/>
              </a:rPr>
              <a:t>92 osoby</a:t>
            </a:r>
            <a:r>
              <a:rPr lang="pl-PL" sz="18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70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Badania własne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392487"/>
          </a:xfrm>
        </p:spPr>
        <p:txBody>
          <a:bodyPr>
            <a:normAutofit fontScale="92500"/>
          </a:bodyPr>
          <a:lstStyle/>
          <a:p>
            <a:r>
              <a:rPr lang="pl-PL" dirty="0">
                <a:latin typeface="+mj-lt"/>
              </a:rPr>
              <a:t>Druga część materiału badawczego pochodziła z forów </a:t>
            </a:r>
            <a:r>
              <a:rPr lang="pl-PL" dirty="0" smtClean="0">
                <a:latin typeface="+mj-lt"/>
              </a:rPr>
              <a:t>internetowych.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W rezultacie z wybranych forów dobrano grupę liczącą 66 osób, w tym 31 mężczyzn i 35 kobiet. Osoby te nie ujawniały na forum swoich i innych danych, ale posługiwały się tzw. </a:t>
            </a:r>
            <a:r>
              <a:rPr lang="pl-PL" dirty="0" err="1">
                <a:latin typeface="+mj-lt"/>
              </a:rPr>
              <a:t>nikami</a:t>
            </a:r>
            <a:r>
              <a:rPr lang="pl-PL" dirty="0">
                <a:latin typeface="+mj-lt"/>
              </a:rPr>
              <a:t>. Ich wypowiedzi były swobodne lub sterowane pytaniami badacza. Były one krótkie. Nie miały ciągłości myśli. W ten sposób uzyskano materiał badawczy składający się z 241 narracji. </a:t>
            </a:r>
          </a:p>
        </p:txBody>
      </p:sp>
    </p:spTree>
    <p:extLst>
      <p:ext uri="{BB962C8B-B14F-4D97-AF65-F5344CB8AC3E}">
        <p14:creationId xmlns:p14="http://schemas.microsoft.com/office/powerpoint/2010/main" val="41007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badawcze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464496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>
                <a:latin typeface="+mj-lt"/>
              </a:rPr>
              <a:t>Biograficzny wywiad narracyjny</a:t>
            </a:r>
            <a:r>
              <a:rPr lang="pl-PL" dirty="0">
                <a:latin typeface="+mj-lt"/>
              </a:rPr>
              <a:t>. Ma on swoje źródło w metodzie biograficznej, jest odmienny od wywiadu swobodnego. W wywiadzie tego typu próbuje się spowodować, aby respondent opowiedział historię swoich różnych doświadczeń życiowych. Przeprowadzający wywiad jest głównie słuchaczem, nie może on zadawać pytań i przerywać opowiadającemu. Przedmiotem wywiadu narracyjnego są głównie historie życia. </a:t>
            </a:r>
          </a:p>
          <a:p>
            <a:r>
              <a:rPr lang="pl-PL" b="1" dirty="0">
                <a:latin typeface="+mj-lt"/>
              </a:rPr>
              <a:t>Analiza źródeł wtórnych (</a:t>
            </a:r>
            <a:r>
              <a:rPr lang="pl-PL" b="1" dirty="0" err="1">
                <a:latin typeface="+mj-lt"/>
              </a:rPr>
              <a:t>Desk</a:t>
            </a:r>
            <a:r>
              <a:rPr lang="pl-PL" b="1" dirty="0">
                <a:latin typeface="+mj-lt"/>
              </a:rPr>
              <a:t> </a:t>
            </a:r>
            <a:r>
              <a:rPr lang="pl-PL" b="1" dirty="0" err="1">
                <a:latin typeface="+mj-lt"/>
              </a:rPr>
              <a:t>research</a:t>
            </a:r>
            <a:r>
              <a:rPr lang="pl-PL" b="1" dirty="0">
                <a:latin typeface="+mj-lt"/>
              </a:rPr>
              <a:t>)</a:t>
            </a:r>
            <a:r>
              <a:rPr lang="pl-PL" dirty="0">
                <a:latin typeface="+mj-lt"/>
              </a:rPr>
              <a:t>.  To tania i stosunkowo szybka metoda realizacji badań. Polega ona na poszukiwaniu informacji już istniejących i wykorzystaniu dostępnych danych wtórnych, takich jak: publikacje, raporty, biuletyny, bazy danych, katalogi, strony www itp. Są to badania, które nie wymagają pracy w terenie.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13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badawcze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4248472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err="1">
                <a:latin typeface="+mj-lt"/>
              </a:rPr>
              <a:t>Storytelling</a:t>
            </a:r>
            <a:r>
              <a:rPr lang="pl-PL" dirty="0">
                <a:latin typeface="+mj-lt"/>
              </a:rPr>
              <a:t> to kolejna, wykorzystana tutaj metoda badawcza z zakresu badań jakościowych oraz badań społecznych, opierająca się na analizie narracji tworzonych przez członków danej społeczności. Może ona polegać na przeprowadzaniu wywiadów, ze szczególnym naciskiem na historie z życia badanego, może także opierać się na analizie powtarzanych mitów. Do analizy tej metody wybrano dwie koncepcje: koncepcję Jerzego Trzebińskiego i koncepcję Jerome'a Brunera.</a:t>
            </a:r>
          </a:p>
          <a:p>
            <a:r>
              <a:rPr lang="pl-PL" b="1" dirty="0">
                <a:latin typeface="+mj-lt"/>
              </a:rPr>
              <a:t>Metoda Konfrontacji z Sobą</a:t>
            </a:r>
            <a:r>
              <a:rPr lang="pl-PL" dirty="0">
                <a:latin typeface="+mj-lt"/>
              </a:rPr>
              <a:t> jest metodą ilościową. Jednak w jej procedurze oraz w analizie wyników występują elementy metod jakościowych. Została opracowana przez Huberta </a:t>
            </a:r>
            <a:r>
              <a:rPr lang="pl-PL" dirty="0" err="1">
                <a:latin typeface="+mj-lt"/>
              </a:rPr>
              <a:t>Hermansa</a:t>
            </a:r>
            <a:r>
              <a:rPr lang="pl-PL" dirty="0">
                <a:latin typeface="+mj-lt"/>
              </a:rPr>
              <a:t>. Autorem polskiej adaptacji metody jest Piotr Oleś.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0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>
                <a:latin typeface="+mj-lt"/>
              </a:rPr>
              <a:t>Więź emocjonalna </a:t>
            </a:r>
            <a:r>
              <a:rPr lang="pl-PL" dirty="0">
                <a:latin typeface="+mj-lt"/>
              </a:rPr>
              <a:t>-w jej skład wchodzą takie czynniki jak: zaspokajanie potrzeb, empatia, otwartość w wyrażaniu uczuć, konflikty. </a:t>
            </a:r>
            <a:endParaRPr lang="pl-PL" dirty="0" smtClean="0">
              <a:latin typeface="+mj-lt"/>
            </a:endParaRPr>
          </a:p>
          <a:p>
            <a:r>
              <a:rPr lang="pl-PL" b="1" dirty="0" smtClean="0">
                <a:latin typeface="+mj-lt"/>
              </a:rPr>
              <a:t>Więź poznawcza </a:t>
            </a:r>
            <a:r>
              <a:rPr lang="pl-PL" dirty="0">
                <a:latin typeface="+mj-lt"/>
              </a:rPr>
              <a:t>-  </a:t>
            </a:r>
            <a:r>
              <a:rPr lang="pl-PL" dirty="0" smtClean="0">
                <a:latin typeface="+mj-lt"/>
              </a:rPr>
              <a:t>w niej zamykają </a:t>
            </a:r>
            <a:r>
              <a:rPr lang="pl-PL" dirty="0">
                <a:latin typeface="+mj-lt"/>
              </a:rPr>
              <a:t>się takie pojęcia jak : komunikacja i umiejętność rozwiązywania problemów</a:t>
            </a:r>
            <a:endParaRPr lang="pl-PL" dirty="0" smtClean="0">
              <a:latin typeface="+mj-lt"/>
            </a:endParaRPr>
          </a:p>
          <a:p>
            <a:r>
              <a:rPr lang="pl-PL" b="1" dirty="0" smtClean="0">
                <a:latin typeface="+mj-lt"/>
              </a:rPr>
              <a:t>Więź </a:t>
            </a:r>
            <a:r>
              <a:rPr lang="pl-PL" b="1" dirty="0">
                <a:latin typeface="+mj-lt"/>
              </a:rPr>
              <a:t>drążeniowa </a:t>
            </a:r>
            <a:r>
              <a:rPr lang="pl-PL" dirty="0" smtClean="0">
                <a:latin typeface="+mj-lt"/>
              </a:rPr>
              <a:t>-w </a:t>
            </a:r>
            <a:r>
              <a:rPr lang="pl-PL" dirty="0">
                <a:latin typeface="+mj-lt"/>
              </a:rPr>
              <a:t>tej sferze główne czynniki to: podział  ról, realizowanie wartości,  wspólnota  zainteresowań.</a:t>
            </a:r>
          </a:p>
        </p:txBody>
      </p:sp>
    </p:spTree>
    <p:extLst>
      <p:ext uri="{BB962C8B-B14F-4D97-AF65-F5344CB8AC3E}">
        <p14:creationId xmlns:p14="http://schemas.microsoft.com/office/powerpoint/2010/main" val="1481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Refleksje podsumowujące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Więź małżeńska jest podstawowym elementem łączącym małżeństwo, podstawą zdrowia psychicznego małżonków i ich pełnego działania w społeczeństwie i świecie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 smtClean="0"/>
              <a:t>Więzi </a:t>
            </a:r>
            <a:r>
              <a:rPr lang="pl-PL" dirty="0"/>
              <a:t>nie można pojmować jedynie w kategoriach fizjologicznych, ma ona również wymiar psychologiczny, duchowy i etyczny. </a:t>
            </a:r>
          </a:p>
        </p:txBody>
      </p:sp>
    </p:spTree>
    <p:extLst>
      <p:ext uri="{BB962C8B-B14F-4D97-AF65-F5344CB8AC3E}">
        <p14:creationId xmlns:p14="http://schemas.microsoft.com/office/powerpoint/2010/main" val="17709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</TotalTime>
  <Words>578</Words>
  <Application>Microsoft Office PowerPoint</Application>
  <PresentationFormat>Pokaz na ekranie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Pinezka</vt:lpstr>
      <vt:lpstr>Więzi w związku.  Doświadczenia i narracje małżeńskie</vt:lpstr>
      <vt:lpstr>Małżeństwo jako proces a samotność i osamotnienie</vt:lpstr>
      <vt:lpstr>Więzi w związku wg. Józefa Szopińskiego</vt:lpstr>
      <vt:lpstr>Badania własne</vt:lpstr>
      <vt:lpstr>Badania własne C.D.</vt:lpstr>
      <vt:lpstr>Metody badawcze</vt:lpstr>
      <vt:lpstr>Metody badawcze C.D.</vt:lpstr>
      <vt:lpstr>Wyniki badań</vt:lpstr>
      <vt:lpstr>Refleksje podsumowujące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Więzi w związku.  Doświadczenia i narracje małżeńskie</dc:title>
  <dc:creator>Sabina Zalewska</dc:creator>
  <cp:lastModifiedBy>Sabina Zalewska</cp:lastModifiedBy>
  <cp:revision>7</cp:revision>
  <dcterms:created xsi:type="dcterms:W3CDTF">2015-05-19T10:33:08Z</dcterms:created>
  <dcterms:modified xsi:type="dcterms:W3CDTF">2015-05-19T11:38:19Z</dcterms:modified>
</cp:coreProperties>
</file>